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71" r:id="rId5"/>
    <p:sldMasterId id="2147483707" r:id="rId6"/>
    <p:sldMasterId id="2147483725" r:id="rId7"/>
    <p:sldMasterId id="2147483743" r:id="rId8"/>
  </p:sldMasterIdLst>
  <p:notesMasterIdLst>
    <p:notesMasterId r:id="rId24"/>
  </p:notesMasterIdLst>
  <p:handoutMasterIdLst>
    <p:handoutMasterId r:id="rId25"/>
  </p:handoutMasterIdLst>
  <p:sldIdLst>
    <p:sldId id="259" r:id="rId9"/>
    <p:sldId id="257" r:id="rId10"/>
    <p:sldId id="262" r:id="rId11"/>
    <p:sldId id="261" r:id="rId12"/>
    <p:sldId id="263" r:id="rId13"/>
    <p:sldId id="265" r:id="rId14"/>
    <p:sldId id="266" r:id="rId15"/>
    <p:sldId id="264" r:id="rId16"/>
    <p:sldId id="267" r:id="rId17"/>
    <p:sldId id="268" r:id="rId18"/>
    <p:sldId id="269" r:id="rId19"/>
    <p:sldId id="270" r:id="rId20"/>
    <p:sldId id="271" r:id="rId21"/>
    <p:sldId id="273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34" d="100"/>
          <a:sy n="34" d="100"/>
        </p:scale>
        <p:origin x="90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8"/>
    </p:cViewPr>
  </p:sorterViewPr>
  <p:notesViewPr>
    <p:cSldViewPr snapToGrid="0">
      <p:cViewPr varScale="1">
        <p:scale>
          <a:sx n="61" d="100"/>
          <a:sy n="61" d="100"/>
        </p:scale>
        <p:origin x="274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3A70C-422E-4ADA-9099-9475842711E2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B06A1-5198-4081-8B98-D1F2E0368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01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A9EF4-B8EA-4148-91EA-D6EEA075D0A5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D40C7-8DE1-4520-9409-B22BD96FB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75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70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854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985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01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8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27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61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71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335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3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5A408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5A408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228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98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185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41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015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616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2403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531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703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4730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48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168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649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462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244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994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029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31281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290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5754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9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264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95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871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794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1240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058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0355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161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56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51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308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2438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5775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48330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608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37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065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35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8237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8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6263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732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683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132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332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46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8143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181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332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3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5A408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5A408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67343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527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652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5126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7300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5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1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image" Target="../media/image1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6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869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417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5/2/2016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183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dhh@wels.net" TargetMode="External"/><Relationship Id="rId2" Type="http://schemas.openxmlformats.org/officeDocument/2006/relationships/hyperlink" Target="http://www.tinyurl.com/WELS-MDHH" TargetMode="Externa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9288456" cy="3329581"/>
          </a:xfrm>
        </p:spPr>
        <p:txBody>
          <a:bodyPr/>
          <a:lstStyle/>
          <a:p>
            <a:r>
              <a:rPr lang="en-US" sz="6000" dirty="0">
                <a:solidFill>
                  <a:srgbClr val="EBEBEB"/>
                </a:solidFill>
              </a:rPr>
              <a:t>10 Things to Know</a:t>
            </a:r>
            <a:br>
              <a:rPr lang="en-US" sz="6000" dirty="0">
                <a:solidFill>
                  <a:srgbClr val="EBEBEB"/>
                </a:solidFill>
              </a:rPr>
            </a:br>
            <a:r>
              <a:rPr lang="en-US" sz="6000" dirty="0">
                <a:solidFill>
                  <a:srgbClr val="EBEBEB"/>
                </a:solidFill>
              </a:rPr>
              <a:t>about ministry to people with hearing loss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cap="small" dirty="0"/>
              <a:t>y Pastor Jim Behringer</a:t>
            </a:r>
          </a:p>
          <a:p>
            <a:r>
              <a:rPr lang="en-US" cap="small" dirty="0"/>
              <a:t>Director, WELS Special Ministries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0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This ministry has crossover benefits for other members of your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 you improve the way you serve people with hearing loss, other members of your church and visitors will also be helped</a:t>
            </a:r>
          </a:p>
          <a:p>
            <a:r>
              <a:rPr lang="en-US" sz="3200" b="1" u="sng" dirty="0">
                <a:solidFill>
                  <a:srgbClr val="92D050"/>
                </a:solidFill>
              </a:rPr>
              <a:t>Thought question</a:t>
            </a:r>
            <a:r>
              <a:rPr lang="en-US" sz="3200" b="1" dirty="0">
                <a:solidFill>
                  <a:srgbClr val="92D050"/>
                </a:solidFill>
              </a:rPr>
              <a:t>: who else might </a:t>
            </a:r>
            <a:r>
              <a:rPr lang="en-US" sz="3200" b="1" dirty="0" smtClean="0">
                <a:solidFill>
                  <a:srgbClr val="92D050"/>
                </a:solidFill>
              </a:rPr>
              <a:t>benefit </a:t>
            </a:r>
            <a:r>
              <a:rPr lang="en-US" sz="3200" b="1" dirty="0">
                <a:solidFill>
                  <a:srgbClr val="92D050"/>
                </a:solidFill>
              </a:rPr>
              <a:t>if your church uses:</a:t>
            </a:r>
          </a:p>
          <a:p>
            <a:pPr marL="0" indent="0">
              <a:buNone/>
            </a:pPr>
            <a:r>
              <a:rPr lang="en-US" sz="2400" dirty="0"/>
              <a:t>Printed sermons, complete bulletins, captioning, words on a screen, sign language interpreter, </a:t>
            </a:r>
            <a:r>
              <a:rPr lang="en-US" sz="2400" dirty="0" smtClean="0"/>
              <a:t>ALDs, </a:t>
            </a:r>
            <a:r>
              <a:rPr lang="en-US" sz="2400" dirty="0"/>
              <a:t>improved sound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43411" y="452718"/>
            <a:ext cx="709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44853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Christians with hearing loss have gifts to serve Christ’s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i="1" dirty="0"/>
              <a:t>Consider that WELS Christians with hearing loss have served:</a:t>
            </a:r>
          </a:p>
          <a:p>
            <a:r>
              <a:rPr lang="en-US" dirty="0"/>
              <a:t>On church councils </a:t>
            </a:r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/>
              <a:t>committees</a:t>
            </a:r>
          </a:p>
          <a:p>
            <a:r>
              <a:rPr lang="en-US" dirty="0"/>
              <a:t>As Christian teachers, pastors and professors</a:t>
            </a:r>
          </a:p>
          <a:p>
            <a:r>
              <a:rPr lang="en-US" dirty="0"/>
              <a:t>Doing clerical work for the congregation</a:t>
            </a:r>
          </a:p>
          <a:p>
            <a:r>
              <a:rPr lang="en-US" dirty="0"/>
              <a:t>Performing maintenance work for the congregation</a:t>
            </a:r>
          </a:p>
          <a:p>
            <a:r>
              <a:rPr lang="en-US" dirty="0"/>
              <a:t>Providing music!</a:t>
            </a:r>
            <a:r>
              <a:rPr lang="en-US" i="1" dirty="0">
                <a:solidFill>
                  <a:prstClr val="white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i="1" dirty="0">
                <a:solidFill>
                  <a:prstClr val="white"/>
                </a:solidFill>
              </a:rPr>
              <a:t>Not using their gifts deprives your church of needed workers and treats them as victims instead of redeemed servants of God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371221" y="452718"/>
            <a:ext cx="782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52803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Mission for the Deaf and Hard of Hearing </a:t>
            </a:r>
            <a:r>
              <a:rPr lang="en-US" b="1" dirty="0" smtClean="0"/>
              <a:t>has </a:t>
            </a:r>
            <a:r>
              <a:rPr lang="en-US" b="1" dirty="0"/>
              <a:t>resources for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Clr>
                <a:srgbClr val="F5A408"/>
              </a:buClr>
              <a:buNone/>
            </a:pPr>
            <a:r>
              <a:rPr lang="en-US" sz="3200" i="1" dirty="0"/>
              <a:t>Come to MDHH for:</a:t>
            </a:r>
            <a:endParaRPr lang="en-US" sz="3200" i="1" dirty="0">
              <a:solidFill>
                <a:prstClr val="white"/>
              </a:solidFill>
            </a:endParaRPr>
          </a:p>
          <a:p>
            <a:pPr lvl="0">
              <a:buClr>
                <a:srgbClr val="F5A408"/>
              </a:buClr>
            </a:pP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F5A408"/>
              </a:buClr>
            </a:pPr>
            <a:r>
              <a:rPr lang="en-US" b="1" dirty="0">
                <a:solidFill>
                  <a:prstClr val="white"/>
                </a:solidFill>
              </a:rPr>
              <a:t>Information</a:t>
            </a:r>
            <a:r>
              <a:rPr lang="en-US" dirty="0">
                <a:solidFill>
                  <a:prstClr val="white"/>
                </a:solidFill>
              </a:rPr>
              <a:t> – we can help you loop your church, find interpreters or show you how to use Video Remote Interpreting and much more!</a:t>
            </a:r>
          </a:p>
          <a:p>
            <a:pPr lvl="0">
              <a:buClr>
                <a:srgbClr val="F5A408"/>
              </a:buClr>
            </a:pPr>
            <a:r>
              <a:rPr lang="en-US" b="1" dirty="0">
                <a:solidFill>
                  <a:prstClr val="white"/>
                </a:solidFill>
              </a:rPr>
              <a:t>Resources</a:t>
            </a:r>
            <a:r>
              <a:rPr lang="en-US" dirty="0">
                <a:solidFill>
                  <a:prstClr val="white"/>
                </a:solidFill>
              </a:rPr>
              <a:t> – we can supply videos to teach the sign language used in your services, a religious sign language dictionary, Sunday School materials developed for children with hearing loss and Adult Instructional Course for deaf adults</a:t>
            </a:r>
          </a:p>
          <a:p>
            <a:pPr lvl="0">
              <a:buClr>
                <a:srgbClr val="F5A408"/>
              </a:buClr>
            </a:pPr>
            <a:r>
              <a:rPr lang="en-US" b="1" dirty="0">
                <a:solidFill>
                  <a:prstClr val="white"/>
                </a:solidFill>
              </a:rPr>
              <a:t>Equipment loan</a:t>
            </a:r>
            <a:r>
              <a:rPr lang="en-US" dirty="0">
                <a:solidFill>
                  <a:prstClr val="white"/>
                </a:solidFill>
              </a:rPr>
              <a:t> – unsure about using ALDs?  Try an MDHH loaner</a:t>
            </a:r>
            <a:endParaRPr lang="en-US" b="1" dirty="0">
              <a:solidFill>
                <a:prstClr val="white"/>
              </a:solidFill>
            </a:endParaRPr>
          </a:p>
          <a:p>
            <a:pPr lvl="0">
              <a:buClr>
                <a:srgbClr val="F5A408"/>
              </a:buClr>
            </a:pPr>
            <a:r>
              <a:rPr lang="en-US" b="1" dirty="0">
                <a:solidFill>
                  <a:prstClr val="white"/>
                </a:solidFill>
              </a:rPr>
              <a:t>Guest speakers</a:t>
            </a:r>
            <a:r>
              <a:rPr lang="en-US" dirty="0">
                <a:solidFill>
                  <a:prstClr val="white"/>
                </a:solidFill>
              </a:rPr>
              <a:t> – we can speak to your school, church leaders or church organization about this ministry</a:t>
            </a:r>
          </a:p>
          <a:p>
            <a:pPr lvl="0">
              <a:buClr>
                <a:srgbClr val="F5A408"/>
              </a:buClr>
            </a:pPr>
            <a:r>
              <a:rPr lang="en-US" b="1" dirty="0">
                <a:solidFill>
                  <a:prstClr val="white"/>
                </a:solidFill>
              </a:rPr>
              <a:t>Seed money</a:t>
            </a:r>
            <a:r>
              <a:rPr lang="en-US" dirty="0">
                <a:solidFill>
                  <a:prstClr val="white"/>
                </a:solidFill>
              </a:rPr>
              <a:t> – we provide assistance for starting a deaf ministry</a:t>
            </a:r>
            <a:endParaRPr lang="en-US" b="1" dirty="0">
              <a:solidFill>
                <a:prstClr val="white"/>
              </a:solidFill>
            </a:endParaRPr>
          </a:p>
          <a:p>
            <a:pPr lvl="0">
              <a:buClr>
                <a:srgbClr val="F5A408"/>
              </a:buClr>
            </a:pPr>
            <a:r>
              <a:rPr lang="en-US" b="1" dirty="0">
                <a:solidFill>
                  <a:prstClr val="white"/>
                </a:solidFill>
              </a:rPr>
              <a:t>Sign language </a:t>
            </a:r>
            <a:r>
              <a:rPr lang="en-US" b="1" dirty="0" smtClean="0">
                <a:solidFill>
                  <a:prstClr val="white"/>
                </a:solidFill>
              </a:rPr>
              <a:t>class </a:t>
            </a:r>
            <a:r>
              <a:rPr lang="en-US" dirty="0">
                <a:solidFill>
                  <a:prstClr val="white"/>
                </a:solidFill>
              </a:rPr>
              <a:t>– </a:t>
            </a:r>
            <a:r>
              <a:rPr lang="en-US" dirty="0" smtClean="0">
                <a:solidFill>
                  <a:prstClr val="white"/>
                </a:solidFill>
              </a:rPr>
              <a:t>an </a:t>
            </a:r>
            <a:r>
              <a:rPr lang="en-US" dirty="0">
                <a:solidFill>
                  <a:prstClr val="white"/>
                </a:solidFill>
              </a:rPr>
              <a:t>online </a:t>
            </a:r>
            <a:r>
              <a:rPr lang="en-US" dirty="0" smtClean="0">
                <a:solidFill>
                  <a:prstClr val="white"/>
                </a:solidFill>
              </a:rPr>
              <a:t>course is offered  by MLC</a:t>
            </a:r>
            <a:endParaRPr lang="en-US" b="1" dirty="0">
              <a:solidFill>
                <a:prstClr val="white"/>
              </a:solidFill>
            </a:endParaRPr>
          </a:p>
          <a:p>
            <a:pPr marL="0" lvl="0" indent="0">
              <a:buClr>
                <a:srgbClr val="F5A408"/>
              </a:buClr>
              <a:buNone/>
            </a:pPr>
            <a:endParaRPr lang="en-US" sz="3200" i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71221" y="452718"/>
            <a:ext cx="782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28914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Lord of the Church has some lost sheep with hearing loss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Lord has chosen hearing loss and deafness for some people for His glory</a:t>
            </a:r>
          </a:p>
          <a:p>
            <a:r>
              <a:rPr lang="en-US" sz="2800" dirty="0"/>
              <a:t>They will remain outside our churches as long as we do not build communication bridges</a:t>
            </a:r>
          </a:p>
          <a:p>
            <a:r>
              <a:rPr lang="en-US" sz="2800" dirty="0"/>
              <a:t>We believe that the Holy Spirit uses the gospel to create </a:t>
            </a:r>
            <a:r>
              <a:rPr lang="en-US" sz="2800" dirty="0" smtClean="0"/>
              <a:t>faith.  If </a:t>
            </a:r>
            <a:r>
              <a:rPr lang="en-US" sz="2800" dirty="0"/>
              <a:t>we don’t communicate the gospel in a form that can reach those with hearing loss, many will never know 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95285" y="452718"/>
            <a:ext cx="757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47861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Lord of the Church has some lost sheep with hearing loss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/>
              <a:t>Christ died that they might serve Him and reign with Him: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“You were slain, and with your blood you purchased men for God from every tribe and language and people and nation.  You have made them to be a kingdom and priests to serve our God, and they will reign on the earth.”  </a:t>
            </a:r>
            <a:r>
              <a:rPr lang="en-US" sz="32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(Revelation 5:9-10)</a:t>
            </a: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395285" y="452718"/>
            <a:ext cx="757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594692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640" y="2115375"/>
            <a:ext cx="8337884" cy="1400530"/>
          </a:xfrm>
        </p:spPr>
        <p:txBody>
          <a:bodyPr/>
          <a:lstStyle/>
          <a:p>
            <a:pPr algn="ctr"/>
            <a:r>
              <a:rPr lang="en-US" sz="4400" b="1" dirty="0"/>
              <a:t>WELS Mission for the Deaf and Hard of Hearing (MDHH)</a:t>
            </a:r>
            <a:r>
              <a:rPr lang="en-US" sz="4400" dirty="0"/>
              <a:t/>
            </a:r>
            <a:br>
              <a:rPr lang="en-US" sz="4400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982453"/>
            <a:ext cx="8946541" cy="22659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200" smtClean="0"/>
              <a:t>414-256-3241 </a:t>
            </a:r>
            <a:r>
              <a:rPr lang="en-US" sz="3200" dirty="0"/>
              <a:t>(Special Ministries)  </a:t>
            </a:r>
          </a:p>
          <a:p>
            <a:pPr marL="0" indent="0" algn="ctr">
              <a:buNone/>
            </a:pPr>
            <a:r>
              <a:rPr lang="en-US" sz="3200" b="1" u="sng" dirty="0">
                <a:solidFill>
                  <a:srgbClr val="99FF33"/>
                </a:solidFill>
                <a:hlinkClick r:id="rId2"/>
              </a:rPr>
              <a:t>www.WELS.net/deaf</a:t>
            </a:r>
            <a:r>
              <a:rPr lang="en-US" sz="3200" b="1" dirty="0">
                <a:solidFill>
                  <a:srgbClr val="FFFFFF"/>
                </a:solidFill>
              </a:rPr>
              <a:t>      </a:t>
            </a:r>
            <a:endParaRPr lang="en-US" sz="3200" b="1" dirty="0"/>
          </a:p>
          <a:p>
            <a:pPr marL="0" indent="0" algn="ctr">
              <a:buNone/>
            </a:pPr>
            <a:r>
              <a:rPr lang="en-US" sz="3200" b="1" u="sng" dirty="0">
                <a:hlinkClick r:id="rId3"/>
              </a:rPr>
              <a:t>mdhh@wels.net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730" y="913898"/>
            <a:ext cx="3209703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69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There are more of them </a:t>
            </a:r>
            <a:br>
              <a:rPr lang="en-US" b="1" dirty="0"/>
            </a:br>
            <a:r>
              <a:rPr lang="en-US" b="1" dirty="0"/>
              <a:t>	than you think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Even the deaf don’t fit a single pattern</a:t>
            </a:r>
          </a:p>
          <a:p>
            <a:endParaRPr lang="en-US" sz="2800" dirty="0"/>
          </a:p>
          <a:p>
            <a:r>
              <a:rPr lang="en-US" sz="3200" dirty="0"/>
              <a:t>People can have hearing loss at any age</a:t>
            </a:r>
          </a:p>
          <a:p>
            <a:endParaRPr lang="en-US" sz="2800" dirty="0"/>
          </a:p>
          <a:p>
            <a:r>
              <a:rPr lang="en-US" sz="3200" dirty="0"/>
              <a:t>It’s an invisible barrier</a:t>
            </a:r>
          </a:p>
          <a:p>
            <a:endParaRPr lang="en-US" sz="2800" dirty="0"/>
          </a:p>
          <a:p>
            <a:r>
              <a:rPr lang="en-US" sz="3200" dirty="0"/>
              <a:t>You’ll be surprised when you identify how many you know!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43411" y="452718"/>
            <a:ext cx="709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2943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One size doesn’t fit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Sign language or assistive listening devices do not help everyone with hearing loss</a:t>
            </a:r>
          </a:p>
          <a:p>
            <a:endParaRPr lang="en-US" sz="3200" dirty="0"/>
          </a:p>
          <a:p>
            <a:r>
              <a:rPr lang="en-US" sz="3200" dirty="0"/>
              <a:t>Solutions depend upon variables: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i="1" dirty="0"/>
              <a:t>Form of hearing loss, degrees of loss, 	reading level, age, etc.</a:t>
            </a:r>
            <a:endParaRPr lang="en-US" sz="32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395285" y="452718"/>
            <a:ext cx="757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10083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Many people with hearing loss </a:t>
            </a:r>
            <a:br>
              <a:rPr lang="en-US" b="1" dirty="0"/>
            </a:br>
            <a:r>
              <a:rPr lang="en-US" b="1" dirty="0"/>
              <a:t>		are in denial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Identifying who needs help requires detective work </a:t>
            </a:r>
          </a:p>
          <a:p>
            <a:r>
              <a:rPr lang="en-US" sz="3200" dirty="0"/>
              <a:t>People with hearing loss will not identify themselves and some will not admit it to themselves</a:t>
            </a:r>
          </a:p>
          <a:p>
            <a:r>
              <a:rPr lang="en-US" sz="3200" dirty="0"/>
              <a:t>Then why bother?  </a:t>
            </a:r>
            <a:r>
              <a:rPr lang="en-US" sz="3200" b="1" dirty="0">
                <a:solidFill>
                  <a:srgbClr val="92D050"/>
                </a:solidFill>
              </a:rPr>
              <a:t>“</a:t>
            </a:r>
            <a:r>
              <a:rPr lang="en-US" sz="3200" b="1" i="1" dirty="0">
                <a:solidFill>
                  <a:srgbClr val="92D050"/>
                </a:solidFill>
              </a:rPr>
              <a:t>If they need help, they should ask!</a:t>
            </a:r>
            <a:r>
              <a:rPr lang="en-US" sz="3200" b="1" dirty="0">
                <a:solidFill>
                  <a:srgbClr val="92D050"/>
                </a:solidFill>
              </a:rPr>
              <a:t>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43411" y="452718"/>
            <a:ext cx="709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26021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8566"/>
          </a:xfrm>
        </p:spPr>
        <p:txBody>
          <a:bodyPr/>
          <a:lstStyle/>
          <a:p>
            <a:r>
              <a:rPr lang="en-US" b="1" dirty="0"/>
              <a:t>Why bother?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51284"/>
            <a:ext cx="9496509" cy="4997115"/>
          </a:xfrm>
        </p:spPr>
        <p:txBody>
          <a:bodyPr>
            <a:normAutofit/>
          </a:bodyPr>
          <a:lstStyle/>
          <a:p>
            <a:r>
              <a:rPr lang="en-US" sz="3200" dirty="0"/>
              <a:t>We are a means of grace church</a:t>
            </a:r>
          </a:p>
          <a:p>
            <a:r>
              <a:rPr lang="en-US" sz="3200" dirty="0"/>
              <a:t>The Lord urges us to bear with the weak</a:t>
            </a:r>
          </a:p>
          <a:p>
            <a:r>
              <a:rPr lang="en-US" sz="3200" dirty="0"/>
              <a:t>We may whet their appetite</a:t>
            </a:r>
          </a:p>
          <a:p>
            <a:r>
              <a:rPr lang="en-US" sz="3200" dirty="0"/>
              <a:t>The Lord has equipped His people for ministry to them</a:t>
            </a:r>
          </a:p>
          <a:p>
            <a:r>
              <a:rPr lang="en-US" sz="3200" dirty="0"/>
              <a:t>Shouldn’t Christians take the lead in helping?</a:t>
            </a:r>
          </a:p>
          <a:p>
            <a:r>
              <a:rPr lang="en-US" sz="3200" dirty="0"/>
              <a:t>The Lord will bless your other ministry as you learn to help </a:t>
            </a:r>
            <a:r>
              <a:rPr lang="en-US" sz="3200" b="1" i="1" dirty="0"/>
              <a:t>all</a:t>
            </a:r>
            <a:r>
              <a:rPr lang="en-US" sz="3200" dirty="0"/>
              <a:t> worshipers</a:t>
            </a:r>
          </a:p>
          <a:p>
            <a:pPr marL="0" indent="0">
              <a:buNone/>
            </a:pPr>
            <a:endParaRPr lang="en-US" sz="3200" b="1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43411" y="452718"/>
            <a:ext cx="709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9331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Some solutions aren’t very technical or expensive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i="1" dirty="0"/>
              <a:t>Here are some solutions that don’t require a lot of money or expertise:</a:t>
            </a:r>
          </a:p>
          <a:p>
            <a:r>
              <a:rPr lang="en-US" dirty="0"/>
              <a:t>Put everything (including prayers) in the service folder</a:t>
            </a:r>
          </a:p>
          <a:p>
            <a:r>
              <a:rPr lang="en-US" dirty="0"/>
              <a:t>Provide printed copies of sermons</a:t>
            </a:r>
          </a:p>
          <a:p>
            <a:r>
              <a:rPr lang="en-US" dirty="0"/>
              <a:t>Beware of blind spots, pay attention to lighting, have worship leaders face the congregation</a:t>
            </a:r>
          </a:p>
          <a:p>
            <a:r>
              <a:rPr lang="en-US" dirty="0"/>
              <a:t>Involve family, singles, youth,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Note taking during church </a:t>
            </a:r>
          </a:p>
          <a:p>
            <a:r>
              <a:rPr lang="en-US" dirty="0"/>
              <a:t>Turn on the captioning!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71221" y="452718"/>
            <a:ext cx="782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81767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Some solutions aren’t very technical or expensive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F5A408"/>
              </a:buClr>
              <a:buNone/>
            </a:pPr>
            <a:r>
              <a:rPr lang="en-US" sz="3200" i="1" dirty="0"/>
              <a:t>Here are some solutions that don’t require a lot of money or expertise:</a:t>
            </a:r>
            <a:endParaRPr lang="en-US" sz="3200" i="1" dirty="0">
              <a:solidFill>
                <a:prstClr val="white"/>
              </a:solidFill>
            </a:endParaRPr>
          </a:p>
          <a:p>
            <a:pPr lvl="0">
              <a:buClr>
                <a:srgbClr val="F5A408"/>
              </a:buClr>
            </a:pP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F5A408"/>
              </a:buClr>
            </a:pPr>
            <a:r>
              <a:rPr lang="en-US" dirty="0">
                <a:solidFill>
                  <a:prstClr val="white"/>
                </a:solidFill>
              </a:rPr>
              <a:t>Make use of the church web site and other Internet </a:t>
            </a:r>
            <a:r>
              <a:rPr lang="en-US" dirty="0" smtClean="0">
                <a:solidFill>
                  <a:prstClr val="white"/>
                </a:solidFill>
              </a:rPr>
              <a:t>resources</a:t>
            </a: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F5A408"/>
              </a:buClr>
            </a:pP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F5A408"/>
              </a:buClr>
            </a:pPr>
            <a:r>
              <a:rPr lang="en-US" dirty="0">
                <a:solidFill>
                  <a:prstClr val="white"/>
                </a:solidFill>
              </a:rPr>
              <a:t>Prepare for expanding the ministry by asking for memorials, Sunday School offerings and Lutheran elementary school offerings</a:t>
            </a:r>
          </a:p>
          <a:p>
            <a:pPr marL="0" lvl="0" indent="0">
              <a:buClr>
                <a:srgbClr val="F5A408"/>
              </a:buClr>
              <a:buNone/>
            </a:pPr>
            <a:endParaRPr lang="en-US" sz="3200" i="1" dirty="0"/>
          </a:p>
          <a:p>
            <a:pPr marL="0" indent="0">
              <a:buNone/>
            </a:pPr>
            <a:endParaRPr lang="en-US" sz="3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0371221" y="452718"/>
            <a:ext cx="782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81890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You have exciting new choices for this ministry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F5A408"/>
              </a:buClr>
              <a:buNone/>
            </a:pPr>
            <a:r>
              <a:rPr lang="en-US" sz="3200" i="1" dirty="0"/>
              <a:t>Some </a:t>
            </a:r>
            <a:r>
              <a:rPr lang="en-US" sz="3200" i="1" dirty="0" smtClean="0"/>
              <a:t>solutions </a:t>
            </a:r>
            <a:r>
              <a:rPr lang="en-US" sz="3200" i="1" dirty="0"/>
              <a:t>will cost money or require investment of time:</a:t>
            </a:r>
            <a:endParaRPr lang="en-US" sz="3200" i="1" dirty="0">
              <a:solidFill>
                <a:prstClr val="white"/>
              </a:solidFill>
            </a:endParaRPr>
          </a:p>
          <a:p>
            <a:pPr lvl="0">
              <a:buClr>
                <a:srgbClr val="F5A408"/>
              </a:buClr>
            </a:pP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F5A408"/>
              </a:buClr>
            </a:pPr>
            <a:r>
              <a:rPr lang="en-US" dirty="0">
                <a:solidFill>
                  <a:prstClr val="white"/>
                </a:solidFill>
              </a:rPr>
              <a:t>Improve the church sound system</a:t>
            </a:r>
          </a:p>
          <a:p>
            <a:pPr lvl="0">
              <a:buClr>
                <a:srgbClr val="F5A408"/>
              </a:buClr>
            </a:pPr>
            <a:r>
              <a:rPr lang="en-US" dirty="0">
                <a:solidFill>
                  <a:prstClr val="white"/>
                </a:solidFill>
              </a:rPr>
              <a:t>Assistive Listening Devices </a:t>
            </a:r>
            <a:r>
              <a:rPr lang="en-US" dirty="0" smtClean="0">
                <a:solidFill>
                  <a:prstClr val="white"/>
                </a:solidFill>
              </a:rPr>
              <a:t>(ALDs)  - ear </a:t>
            </a:r>
            <a:r>
              <a:rPr lang="en-US" dirty="0">
                <a:solidFill>
                  <a:prstClr val="white"/>
                </a:solidFill>
              </a:rPr>
              <a:t>buds, </a:t>
            </a:r>
            <a:r>
              <a:rPr lang="en-US" dirty="0" smtClean="0">
                <a:solidFill>
                  <a:prstClr val="white"/>
                </a:solidFill>
              </a:rPr>
              <a:t>looping</a:t>
            </a:r>
            <a:endParaRPr lang="en-US" dirty="0">
              <a:solidFill>
                <a:prstClr val="white"/>
              </a:solidFill>
            </a:endParaRPr>
          </a:p>
          <a:p>
            <a:pPr lvl="0">
              <a:buClr>
                <a:srgbClr val="F5A408"/>
              </a:buClr>
            </a:pPr>
            <a:r>
              <a:rPr lang="en-US" dirty="0">
                <a:solidFill>
                  <a:prstClr val="white"/>
                </a:solidFill>
              </a:rPr>
              <a:t>Interpreters (VRI – Video Remote Interpreting)</a:t>
            </a:r>
          </a:p>
          <a:p>
            <a:pPr lvl="0">
              <a:buClr>
                <a:srgbClr val="F5A408"/>
              </a:buClr>
            </a:pPr>
            <a:r>
              <a:rPr lang="en-US" dirty="0">
                <a:solidFill>
                  <a:prstClr val="white"/>
                </a:solidFill>
              </a:rPr>
              <a:t>Voice recognition</a:t>
            </a:r>
          </a:p>
          <a:p>
            <a:pPr lvl="0">
              <a:buClr>
                <a:srgbClr val="F5A408"/>
              </a:buClr>
            </a:pPr>
            <a:r>
              <a:rPr lang="en-US" dirty="0">
                <a:solidFill>
                  <a:prstClr val="white"/>
                </a:solidFill>
              </a:rPr>
              <a:t>Live time captioning</a:t>
            </a:r>
          </a:p>
          <a:p>
            <a:pPr lvl="0">
              <a:buClr>
                <a:srgbClr val="F5A408"/>
              </a:buClr>
            </a:pPr>
            <a:r>
              <a:rPr lang="en-US" dirty="0">
                <a:solidFill>
                  <a:prstClr val="white"/>
                </a:solidFill>
              </a:rPr>
              <a:t>Sign language classes</a:t>
            </a:r>
          </a:p>
          <a:p>
            <a:pPr marL="0" lvl="0" indent="0">
              <a:buClr>
                <a:srgbClr val="F5A408"/>
              </a:buClr>
              <a:buNone/>
            </a:pPr>
            <a:endParaRPr lang="en-US" sz="3200" i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71221" y="452718"/>
            <a:ext cx="782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14623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You don’t have to do this on your 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This is the perfect time to practice the “</a:t>
            </a:r>
            <a:r>
              <a:rPr lang="en-US" sz="2800" b="1" dirty="0"/>
              <a:t>priesthood of believers</a:t>
            </a:r>
            <a:r>
              <a:rPr lang="en-US" sz="2800" dirty="0"/>
              <a:t>”!</a:t>
            </a:r>
          </a:p>
          <a:p>
            <a:r>
              <a:rPr lang="en-US" sz="2800" dirty="0"/>
              <a:t>Enlist someone in the congregation to be an “advocate” for this special need. Our Mission for the Deaf and Hard of Hearing (</a:t>
            </a:r>
            <a:r>
              <a:rPr lang="en-US" sz="2800" b="1" dirty="0"/>
              <a:t>MDHH</a:t>
            </a:r>
            <a:r>
              <a:rPr lang="en-US" sz="2800" dirty="0"/>
              <a:t>) can help advocates carry out their responsibilities</a:t>
            </a:r>
          </a:p>
          <a:p>
            <a:r>
              <a:rPr lang="en-US" sz="2800" dirty="0"/>
              <a:t>Coordinate ministry needs with pastor, church secretary, worship committee, family members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95285" y="452718"/>
            <a:ext cx="757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669474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3.xml><?xml version="1.0" encoding="utf-8"?>
<a:theme xmlns:a="http://schemas.openxmlformats.org/drawingml/2006/main" name="3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4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5.xml><?xml version="1.0" encoding="utf-8"?>
<a:theme xmlns:a="http://schemas.openxmlformats.org/drawingml/2006/main" name="4_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DC910F84F93A4C80AEC17ABC77CC93" ma:contentTypeVersion="4" ma:contentTypeDescription="Create a new document." ma:contentTypeScope="" ma:versionID="a09354058dc65426ece691db283b101e">
  <xsd:schema xmlns:xsd="http://www.w3.org/2001/XMLSchema" xmlns:xs="http://www.w3.org/2001/XMLSchema" xmlns:p="http://schemas.microsoft.com/office/2006/metadata/properties" xmlns:ns2="29b990af-8bbd-4f23-b3e4-503ad1da1e3d" targetNamespace="http://schemas.microsoft.com/office/2006/metadata/properties" ma:root="true" ma:fieldsID="ad00bcf5e07b0878cbe8d5298e991b62" ns2:_="">
    <xsd:import namespace="29b990af-8bbd-4f23-b3e4-503ad1da1e3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990af-8bbd-4f23-b3e4-503ad1da1e3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2BAA44-D5BA-41F7-9DA6-52A5B4AB74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b990af-8bbd-4f23-b3e4-503ad1da1e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FE1B8D-585A-493D-992C-1A522E604D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393E4B-4AF9-4707-8325-ACEFB61A14F4}">
  <ds:schemaRefs>
    <ds:schemaRef ds:uri="http://purl.org/dc/terms/"/>
    <ds:schemaRef ds:uri="29b990af-8bbd-4f23-b3e4-503ad1da1e3d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351</TotalTime>
  <Words>863</Words>
  <Application>Microsoft Office PowerPoint</Application>
  <PresentationFormat>Widescreen</PresentationFormat>
  <Paragraphs>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Ion</vt:lpstr>
      <vt:lpstr>1_Ion</vt:lpstr>
      <vt:lpstr>3_Ion</vt:lpstr>
      <vt:lpstr>2_Ion</vt:lpstr>
      <vt:lpstr>4_Ion</vt:lpstr>
      <vt:lpstr>10 Things to Know about ministry to people with hearing loss</vt:lpstr>
      <vt:lpstr>There are more of them   than you think</vt:lpstr>
      <vt:lpstr>One size doesn’t fit all</vt:lpstr>
      <vt:lpstr>Many people with hearing loss    are in denial</vt:lpstr>
      <vt:lpstr>Why bother?</vt:lpstr>
      <vt:lpstr>Some solutions aren’t very technical or expensive</vt:lpstr>
      <vt:lpstr>Some solutions aren’t very technical or expensive</vt:lpstr>
      <vt:lpstr>You have exciting new choices for this ministry</vt:lpstr>
      <vt:lpstr>You don’t have to do this on your own</vt:lpstr>
      <vt:lpstr>This ministry has crossover benefits for other members of your church</vt:lpstr>
      <vt:lpstr>Christians with hearing loss have gifts to serve Christ’s Church</vt:lpstr>
      <vt:lpstr>The Mission for the Deaf and Hard of Hearing has resources for you</vt:lpstr>
      <vt:lpstr>The Lord of the Church has some lost sheep with hearing loss</vt:lpstr>
      <vt:lpstr>The Lord of the Church has some lost sheep with hearing loss</vt:lpstr>
      <vt:lpstr>WELS Mission for the Deaf and Hard of Hearing (MDHH)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Ministry to people with hearing loss</dc:title>
  <dc:creator>James M. Behringer</dc:creator>
  <cp:lastModifiedBy>James</cp:lastModifiedBy>
  <cp:revision>27</cp:revision>
  <dcterms:created xsi:type="dcterms:W3CDTF">2015-04-17T16:02:27Z</dcterms:created>
  <dcterms:modified xsi:type="dcterms:W3CDTF">2016-05-02T20:47:58Z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0x01010014DC910F84F93A4C80AEC17ABC77CC93</vt:lpwstr>
  </property>
</Properties>
</file>